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9" r:id="rId4"/>
    <p:sldId id="258" r:id="rId5"/>
    <p:sldId id="261" r:id="rId6"/>
    <p:sldId id="262" r:id="rId7"/>
    <p:sldId id="257" r:id="rId8"/>
    <p:sldId id="263" r:id="rId9"/>
    <p:sldId id="264" r:id="rId10"/>
    <p:sldId id="265" r:id="rId11"/>
    <p:sldId id="266" r:id="rId12"/>
    <p:sldId id="267" r:id="rId13"/>
    <p:sldId id="268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34" y="-10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297A-26ED-4A60-B9CD-498F2B8EC441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C15C-5A4C-417D-A1E8-749765CBA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41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297A-26ED-4A60-B9CD-498F2B8EC441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C15C-5A4C-417D-A1E8-749765CBA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6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297A-26ED-4A60-B9CD-498F2B8EC441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C15C-5A4C-417D-A1E8-749765CBA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14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297A-26ED-4A60-B9CD-498F2B8EC441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C15C-5A4C-417D-A1E8-749765CBA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9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297A-26ED-4A60-B9CD-498F2B8EC441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C15C-5A4C-417D-A1E8-749765CBA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4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297A-26ED-4A60-B9CD-498F2B8EC441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C15C-5A4C-417D-A1E8-749765CBA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25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297A-26ED-4A60-B9CD-498F2B8EC441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C15C-5A4C-417D-A1E8-749765CBA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68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297A-26ED-4A60-B9CD-498F2B8EC441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C15C-5A4C-417D-A1E8-749765CBA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6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297A-26ED-4A60-B9CD-498F2B8EC441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C15C-5A4C-417D-A1E8-749765CBA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54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297A-26ED-4A60-B9CD-498F2B8EC441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C15C-5A4C-417D-A1E8-749765CBA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7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297A-26ED-4A60-B9CD-498F2B8EC441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C15C-5A4C-417D-A1E8-749765CBA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4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7297A-26ED-4A60-B9CD-498F2B8EC441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1C15C-5A4C-417D-A1E8-749765CBA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1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5yg0u1MkD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hsolweus.weebly.com/plt-staff-discussions---west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ouldevans.com/images/content/MHS/1_Perspective131(MHS)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2399" y="762000"/>
            <a:ext cx="7467599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rial Black" panose="020B0A04020102020204" pitchFamily="34" charset="0"/>
              </a:rPr>
              <a:t>Olweus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smtClean="0">
                <a:latin typeface="Arial Black" panose="020B0A04020102020204" pitchFamily="34" charset="0"/>
              </a:rPr>
              <a:t/>
            </a:r>
            <a:br>
              <a:rPr lang="en-US" smtClean="0">
                <a:latin typeface="Arial Black" panose="020B0A04020102020204" pitchFamily="34" charset="0"/>
              </a:rPr>
            </a:br>
            <a:r>
              <a:rPr lang="en-US" smtClean="0">
                <a:latin typeface="Arial Black" panose="020B0A04020102020204" pitchFamily="34" charset="0"/>
              </a:rPr>
              <a:t>Bullying-Prevention </a:t>
            </a:r>
            <a:r>
              <a:rPr lang="en-US" dirty="0" smtClean="0">
                <a:latin typeface="Arial Black" panose="020B0A04020102020204" pitchFamily="34" charset="0"/>
              </a:rPr>
              <a:t/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Program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(OBPP)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95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 Extra Bold" panose="02060903040505020403" pitchFamily="18" charset="0"/>
              </a:rPr>
              <a:t>WHAT?</a:t>
            </a:r>
            <a:endParaRPr lang="en-US" dirty="0">
              <a:latin typeface="Rockwell Extra Bold" panose="020609030405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85455"/>
            <a:ext cx="7162800" cy="2286000"/>
          </a:xfrm>
        </p:spPr>
        <p:txBody>
          <a:bodyPr>
            <a:normAutofit/>
          </a:bodyPr>
          <a:lstStyle/>
          <a:p>
            <a:r>
              <a:rPr lang="en-US" sz="46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The first few meetings will be scripted, focusing on our school-wide OBPP.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42" name="Picture 2" descr="http://img.rfclipart.com/image/big/76-51-d5/clipboard-with-checklist-Download-Royalty-free-Vector-File-EPS-2676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38" t="5398" r="21875" b="5398"/>
          <a:stretch/>
        </p:blipFill>
        <p:spPr bwMode="auto">
          <a:xfrm>
            <a:off x="7162800" y="1385455"/>
            <a:ext cx="1399310" cy="2175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charlestonteaparty.org/wp-content/uploads/2012/06/clipboar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191000"/>
            <a:ext cx="1447800" cy="2347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28800" y="3886200"/>
            <a:ext cx="744626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Subsequent meetings may cover other issues (climate, communication, etc.).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44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Rockwell Extra Bold" panose="02060903040505020403" pitchFamily="18" charset="0"/>
              </a:rPr>
              <a:t>WHY?</a:t>
            </a:r>
            <a:endParaRPr lang="en-US" dirty="0">
              <a:latin typeface="Rockwell Extra Bold" panose="020609030405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754563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4800" dirty="0" smtClean="0">
                <a:solidFill>
                  <a:schemeClr val="bg1"/>
                </a:solidFill>
              </a:rPr>
              <a:t>Here are the main goals of class meetings:</a:t>
            </a:r>
          </a:p>
          <a:p>
            <a:pPr marL="0" indent="0">
              <a:buNone/>
            </a:pPr>
            <a:r>
              <a:rPr lang="en-US" sz="4500" dirty="0" smtClean="0"/>
              <a:t>  1. to </a:t>
            </a:r>
            <a:r>
              <a:rPr lang="en-US" sz="4500" dirty="0"/>
              <a:t>build class cohesion and </a:t>
            </a:r>
            <a:r>
              <a:rPr lang="en-US" sz="4500" dirty="0" smtClean="0"/>
              <a:t>community;</a:t>
            </a:r>
          </a:p>
          <a:p>
            <a:pPr marL="0" indent="0">
              <a:buNone/>
            </a:pPr>
            <a:r>
              <a:rPr lang="en-US" sz="4500" dirty="0" smtClean="0">
                <a:solidFill>
                  <a:schemeClr val="bg1">
                    <a:lumMod val="75000"/>
                  </a:schemeClr>
                </a:solidFill>
              </a:rPr>
              <a:t>  2. to teach the four anti-bullying rules;</a:t>
            </a:r>
          </a:p>
          <a:p>
            <a:pPr marL="0" indent="0">
              <a:buNone/>
            </a:pPr>
            <a:r>
              <a:rPr lang="en-US" sz="4500" dirty="0" smtClean="0"/>
              <a:t>  3. to encourage </a:t>
            </a:r>
            <a:r>
              <a:rPr lang="en-US" sz="4500" dirty="0"/>
              <a:t>students </a:t>
            </a:r>
            <a:r>
              <a:rPr lang="en-US" sz="4500" dirty="0" smtClean="0"/>
              <a:t>to consider the consequences of bullying; and</a:t>
            </a:r>
          </a:p>
          <a:p>
            <a:pPr marL="0" indent="0">
              <a:buNone/>
            </a:pPr>
            <a:r>
              <a:rPr lang="en-US" sz="4500" dirty="0" smtClean="0">
                <a:solidFill>
                  <a:schemeClr val="bg1">
                    <a:lumMod val="75000"/>
                  </a:schemeClr>
                </a:solidFill>
              </a:rPr>
              <a:t>  4. to help </a:t>
            </a:r>
            <a:r>
              <a:rPr lang="en-US" sz="4500" dirty="0">
                <a:solidFill>
                  <a:schemeClr val="bg1">
                    <a:lumMod val="75000"/>
                  </a:schemeClr>
                </a:solidFill>
              </a:rPr>
              <a:t>students </a:t>
            </a:r>
            <a:r>
              <a:rPr lang="en-US" sz="4500" dirty="0" smtClean="0">
                <a:solidFill>
                  <a:schemeClr val="bg1">
                    <a:lumMod val="75000"/>
                  </a:schemeClr>
                </a:solidFill>
              </a:rPr>
              <a:t>identify strategies to </a:t>
            </a:r>
            <a:r>
              <a:rPr lang="en-US" sz="4500" dirty="0">
                <a:solidFill>
                  <a:schemeClr val="bg1">
                    <a:lumMod val="75000"/>
                  </a:schemeClr>
                </a:solidFill>
              </a:rPr>
              <a:t>address bullying </a:t>
            </a:r>
            <a:r>
              <a:rPr lang="en-US" sz="4500" dirty="0" smtClean="0">
                <a:solidFill>
                  <a:schemeClr val="bg1">
                    <a:lumMod val="75000"/>
                  </a:schemeClr>
                </a:solidFill>
              </a:rPr>
              <a:t>issues.</a:t>
            </a:r>
            <a:endParaRPr lang="en-US" sz="4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16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Rockwell Extra Bold" panose="02060903040505020403" pitchFamily="18" charset="0"/>
              </a:rPr>
              <a:t>HOW?</a:t>
            </a:r>
            <a:endParaRPr lang="en-US" dirty="0">
              <a:latin typeface="Rockwell Extra Bold" panose="020609030405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953000" cy="51355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Scripts and lessons</a:t>
            </a:r>
          </a:p>
          <a:p>
            <a:r>
              <a:rPr lang="en-US" sz="4400" dirty="0" smtClean="0"/>
              <a:t>Outlines</a:t>
            </a:r>
          </a:p>
          <a:p>
            <a:r>
              <a:rPr lang="en-US" sz="4400" dirty="0" smtClean="0"/>
              <a:t>General objectives</a:t>
            </a:r>
          </a:p>
          <a:p>
            <a:r>
              <a:rPr lang="en-US" sz="4400" dirty="0" smtClean="0"/>
              <a:t>Sample activities</a:t>
            </a:r>
          </a:p>
          <a:p>
            <a:r>
              <a:rPr lang="en-US" sz="4400" dirty="0" smtClean="0"/>
              <a:t>Committee</a:t>
            </a:r>
          </a:p>
          <a:p>
            <a:r>
              <a:rPr lang="en-US" sz="4400" dirty="0" smtClean="0"/>
              <a:t>Administrators</a:t>
            </a:r>
            <a:endParaRPr lang="en-US" sz="4400" dirty="0"/>
          </a:p>
        </p:txBody>
      </p:sp>
      <p:pic>
        <p:nvPicPr>
          <p:cNvPr id="5122" name="Picture 2" descr="http://www.hazelden.org/HAZ_MEDIA/3981zo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90600"/>
            <a:ext cx="3588327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474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Rockwell Extra Bold" panose="02060903040505020403" pitchFamily="18" charset="0"/>
              </a:rPr>
              <a:t>Summary:  Class Meetings</a:t>
            </a:r>
            <a:endParaRPr lang="en-US" dirty="0">
              <a:latin typeface="Rockwell Extra Bold" panose="020609030405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7864195" cy="451990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Hold meetings consistently.</a:t>
            </a:r>
          </a:p>
          <a:p>
            <a:r>
              <a:rPr lang="en-US" sz="4400" dirty="0" smtClean="0"/>
              <a:t>Create a safe environment.</a:t>
            </a:r>
          </a:p>
          <a:p>
            <a:r>
              <a:rPr lang="en-US" sz="4400" dirty="0" smtClean="0"/>
              <a:t>Encourage student ownership.</a:t>
            </a:r>
          </a:p>
          <a:p>
            <a:r>
              <a:rPr lang="en-US" sz="4400" dirty="0" smtClean="0"/>
              <a:t>Facilitate discussions.</a:t>
            </a:r>
          </a:p>
          <a:p>
            <a:r>
              <a:rPr lang="en-US" sz="4400" dirty="0" smtClean="0"/>
              <a:t>Rely on available resources.</a:t>
            </a:r>
          </a:p>
          <a:p>
            <a:endParaRPr lang="en-US" sz="4400" dirty="0"/>
          </a:p>
        </p:txBody>
      </p:sp>
      <p:pic>
        <p:nvPicPr>
          <p:cNvPr id="9218" name="Picture 2" descr="http://coachesaid.com/Content/Mascots/ks-ksmhs11-letter-15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390" y="3657600"/>
            <a:ext cx="1906914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657" y="5936527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questions do you have?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49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ouldevans.com/images/content/MHS/1_Perspective131(MHS)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81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2400" y="0"/>
            <a:ext cx="5486400" cy="112452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Feedback Form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6400800" cy="533400"/>
          </a:xfrm>
        </p:spPr>
        <p:txBody>
          <a:bodyPr/>
          <a:lstStyle/>
          <a:p>
            <a:r>
              <a:rPr lang="en-US" sz="1800" dirty="0" err="1" smtClean="0"/>
              <a:t>jf</a:t>
            </a:r>
            <a:endParaRPr lang="en-US" sz="1800" dirty="0" smtClean="0"/>
          </a:p>
        </p:txBody>
      </p:sp>
      <p:sp>
        <p:nvSpPr>
          <p:cNvPr id="4" name="TextBox 3"/>
          <p:cNvSpPr txBox="1"/>
          <p:nvPr/>
        </p:nvSpPr>
        <p:spPr>
          <a:xfrm rot="20460306">
            <a:off x="2343230" y="1167806"/>
            <a:ext cx="3969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Thanks!</a:t>
            </a:r>
            <a:endParaRPr lang="en-US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52400" y="5195838"/>
            <a:ext cx="9448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Taylor Mali: </a:t>
            </a:r>
            <a:r>
              <a:rPr lang="en-US" sz="400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What Do </a:t>
            </a:r>
            <a:r>
              <a:rPr lang="en-US" sz="40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T</a:t>
            </a:r>
            <a:r>
              <a:rPr lang="en-US" sz="400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eachers Make</a:t>
            </a:r>
            <a:r>
              <a:rPr lang="en-US" sz="4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?  </a:t>
            </a:r>
          </a:p>
          <a:p>
            <a:pPr algn="ctr"/>
            <a:r>
              <a:rPr lang="en-US" sz="4600" b="1" dirty="0" smtClean="0">
                <a:latin typeface="Arial Narrow" panose="020B0606020202030204" pitchFamily="34" charset="0"/>
              </a:rPr>
              <a:t>“I make a difference. How about you?”</a:t>
            </a:r>
            <a:endParaRPr lang="en-US" sz="4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2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ouldevans.com/images/content/MHS/1_Perspective131(MHS)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2400" y="152400"/>
            <a:ext cx="7467599" cy="1143000"/>
          </a:xfrm>
        </p:spPr>
        <p:txBody>
          <a:bodyPr>
            <a:normAutofit/>
          </a:bodyPr>
          <a:lstStyle/>
          <a:p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6400800" cy="533400"/>
          </a:xfrm>
        </p:spPr>
        <p:txBody>
          <a:bodyPr/>
          <a:lstStyle/>
          <a:p>
            <a:r>
              <a:rPr lang="en-US" sz="1800" dirty="0" smtClean="0">
                <a:hlinkClick r:id="rId3"/>
              </a:rPr>
              <a:t>http://www.youtube.com/watch?v=h5yg0u1MkDI</a:t>
            </a:r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99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91" y="1524000"/>
            <a:ext cx="9067800" cy="2521527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atin typeface="Arial Black" panose="020B0A04020102020204" pitchFamily="34" charset="0"/>
              </a:rPr>
              <a:t>Quick </a:t>
            </a:r>
            <a:br>
              <a:rPr lang="en-US" sz="9600" b="1" dirty="0" smtClean="0">
                <a:latin typeface="Arial Black" panose="020B0A04020102020204" pitchFamily="34" charset="0"/>
              </a:rPr>
            </a:br>
            <a:r>
              <a:rPr lang="en-US" sz="9600" b="1" dirty="0" smtClean="0">
                <a:latin typeface="Arial Black" panose="020B0A04020102020204" pitchFamily="34" charset="0"/>
              </a:rPr>
              <a:t>Review</a:t>
            </a:r>
            <a:endParaRPr lang="en-US" sz="96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838200"/>
            <a:ext cx="6781800" cy="49530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4000" b="1" dirty="0"/>
          </a:p>
          <a:p>
            <a:pPr marL="457200" lvl="1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0108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145473"/>
            <a:ext cx="6324600" cy="1143000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latin typeface="Arial Black" panose="020B0A04020102020204" pitchFamily="34" charset="0"/>
              </a:rPr>
              <a:t>Quick Review</a:t>
            </a:r>
            <a:endParaRPr lang="en-US" sz="66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219200"/>
            <a:ext cx="6019800" cy="45720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4000" b="1" dirty="0"/>
          </a:p>
          <a:p>
            <a:pPr marL="457200" lvl="1" indent="0">
              <a:buNone/>
            </a:pPr>
            <a:endParaRPr lang="en-US" sz="4000" b="1" dirty="0"/>
          </a:p>
        </p:txBody>
      </p:sp>
      <p:pic>
        <p:nvPicPr>
          <p:cNvPr id="4100" name="Picture 4" descr="http://www.sportsconstructionmanagement.com/wp-content/uploads/2013/07/BISHOP-STADIUM-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" y="5195"/>
            <a:ext cx="9137073" cy="685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35727" y="5195"/>
            <a:ext cx="77308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Arial Black" panose="020B0A04020102020204" pitchFamily="34" charset="0"/>
              </a:rPr>
              <a:t>Olweus</a:t>
            </a:r>
            <a:r>
              <a:rPr lang="en-US" sz="6000" dirty="0" smtClean="0">
                <a:latin typeface="Arial Black" panose="020B0A04020102020204" pitchFamily="34" charset="0"/>
              </a:rPr>
              <a:t> Kick-off </a:t>
            </a:r>
          </a:p>
          <a:p>
            <a:pPr algn="ctr"/>
            <a:r>
              <a:rPr lang="en-US" sz="4800" dirty="0" smtClean="0">
                <a:latin typeface="Arial Black" panose="020B0A04020102020204" pitchFamily="34" charset="0"/>
              </a:rPr>
              <a:t>in</a:t>
            </a:r>
            <a:r>
              <a:rPr lang="en-US" sz="6000" dirty="0" smtClean="0"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en-US" sz="6000" dirty="0" smtClean="0">
                <a:latin typeface="Arial Black" panose="020B0A04020102020204" pitchFamily="34" charset="0"/>
              </a:rPr>
              <a:t>January</a:t>
            </a:r>
            <a:endParaRPr lang="en-US" sz="6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34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violencepreventionworks.org/public/image/olw-schoolwide-gu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8" y="152400"/>
            <a:ext cx="2299852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381000"/>
            <a:ext cx="6324600" cy="1143000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latin typeface="Arial Black" panose="020B0A04020102020204" pitchFamily="34" charset="0"/>
              </a:rPr>
              <a:t/>
            </a:r>
            <a:br>
              <a:rPr lang="en-US" sz="6600" b="1" dirty="0" smtClean="0">
                <a:latin typeface="Arial Black" panose="020B0A04020102020204" pitchFamily="34" charset="0"/>
              </a:rPr>
            </a:br>
            <a:r>
              <a:rPr lang="en-US" sz="6600" b="1" dirty="0" smtClean="0">
                <a:latin typeface="Arial Black" panose="020B0A04020102020204" pitchFamily="34" charset="0"/>
              </a:rPr>
              <a:t>Preparation</a:t>
            </a:r>
            <a:br>
              <a:rPr lang="en-US" sz="6600" b="1" dirty="0" smtClean="0">
                <a:latin typeface="Arial Black" panose="020B0A04020102020204" pitchFamily="34" charset="0"/>
              </a:rPr>
            </a:br>
            <a:r>
              <a:rPr lang="en-US" sz="6600" b="1" dirty="0" smtClean="0">
                <a:latin typeface="Arial Black" panose="020B0A04020102020204" pitchFamily="34" charset="0"/>
              </a:rPr>
              <a:t/>
            </a:r>
            <a:br>
              <a:rPr lang="en-US" sz="6600" b="1" dirty="0" smtClean="0">
                <a:latin typeface="Arial Black" panose="020B0A04020102020204" pitchFamily="34" charset="0"/>
              </a:rPr>
            </a:br>
            <a:endParaRPr lang="en-US" sz="66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066801"/>
            <a:ext cx="6553200" cy="2514599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900" b="1" dirty="0" smtClean="0"/>
              <a:t>August 12:         </a:t>
            </a:r>
            <a:r>
              <a:rPr lang="en-US" sz="3900" b="1" dirty="0" smtClean="0">
                <a:solidFill>
                  <a:srgbClr val="FFFF00"/>
                </a:solidFill>
              </a:rPr>
              <a:t>Staff Training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900" b="1" dirty="0" smtClean="0"/>
              <a:t>September 13:  </a:t>
            </a:r>
            <a:r>
              <a:rPr lang="en-US" sz="3900" b="1" dirty="0" smtClean="0">
                <a:solidFill>
                  <a:srgbClr val="FFFF00"/>
                </a:solidFill>
              </a:rPr>
              <a:t>Goals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900" b="1" dirty="0" smtClean="0"/>
              <a:t>September 19:  </a:t>
            </a:r>
            <a:r>
              <a:rPr lang="en-US" sz="3900" b="1" dirty="0" smtClean="0">
                <a:solidFill>
                  <a:srgbClr val="FFFF00"/>
                </a:solidFill>
              </a:rPr>
              <a:t>Principles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3200" b="1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8547" y="3886200"/>
            <a:ext cx="8853053" cy="266700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5600" b="1" dirty="0" smtClean="0"/>
              <a:t>October 3:     </a:t>
            </a:r>
            <a:r>
              <a:rPr lang="en-US" sz="5600" b="1" dirty="0" smtClean="0">
                <a:solidFill>
                  <a:srgbClr val="FFFF00"/>
                </a:solidFill>
              </a:rPr>
              <a:t>Rules and Reporting</a:t>
            </a:r>
            <a:endParaRPr lang="en-US" sz="5600" b="1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5600" b="1" dirty="0" smtClean="0"/>
              <a:t>October 10:   </a:t>
            </a:r>
            <a:r>
              <a:rPr lang="en-US" sz="5600" b="1" dirty="0" smtClean="0">
                <a:solidFill>
                  <a:srgbClr val="FFFF00"/>
                </a:solidFill>
              </a:rPr>
              <a:t>Bullying Hot Spots at MHS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5600" b="1" dirty="0" smtClean="0"/>
              <a:t>October 24:   </a:t>
            </a:r>
            <a:r>
              <a:rPr lang="en-US" sz="5600" b="1" dirty="0" smtClean="0">
                <a:solidFill>
                  <a:srgbClr val="FFFF00"/>
                </a:solidFill>
              </a:rPr>
              <a:t>Class Meetings</a:t>
            </a:r>
          </a:p>
          <a:p>
            <a:pPr marL="457200" lvl="1" indent="0">
              <a:buNone/>
            </a:pP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4741601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" y="6858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latin typeface="Arial Black" panose="020B0A04020102020204" pitchFamily="34" charset="0"/>
              </a:rPr>
              <a:t/>
            </a:r>
            <a:br>
              <a:rPr lang="en-US" sz="6600" b="1" dirty="0" smtClean="0">
                <a:latin typeface="Arial Black" panose="020B0A04020102020204" pitchFamily="34" charset="0"/>
              </a:rPr>
            </a:br>
            <a:r>
              <a:rPr lang="en-US" sz="6600" b="1" dirty="0" smtClean="0">
                <a:latin typeface="Arial Black" panose="020B0A04020102020204" pitchFamily="34" charset="0"/>
              </a:rPr>
              <a:t>MHS </a:t>
            </a:r>
            <a:r>
              <a:rPr lang="en-US" sz="6600" b="1" dirty="0" err="1" smtClean="0">
                <a:latin typeface="Arial Black" panose="020B0A04020102020204" pitchFamily="34" charset="0"/>
              </a:rPr>
              <a:t>Olweus</a:t>
            </a:r>
            <a:r>
              <a:rPr lang="en-US" sz="6600" b="1" dirty="0" smtClean="0">
                <a:latin typeface="Arial Black" panose="020B0A04020102020204" pitchFamily="34" charset="0"/>
              </a:rPr>
              <a:t> Website</a:t>
            </a:r>
            <a:br>
              <a:rPr lang="en-US" sz="6600" b="1" dirty="0" smtClean="0">
                <a:latin typeface="Arial Black" panose="020B0A04020102020204" pitchFamily="34" charset="0"/>
              </a:rPr>
            </a:br>
            <a:r>
              <a:rPr lang="en-US" sz="6600" b="1" dirty="0" smtClean="0">
                <a:latin typeface="Arial Black" panose="020B0A04020102020204" pitchFamily="34" charset="0"/>
              </a:rPr>
              <a:t/>
            </a:r>
            <a:br>
              <a:rPr lang="en-US" sz="6600" b="1" dirty="0" smtClean="0">
                <a:latin typeface="Arial Black" panose="020B0A04020102020204" pitchFamily="34" charset="0"/>
              </a:rPr>
            </a:br>
            <a:endParaRPr lang="en-US" sz="66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38400"/>
            <a:ext cx="8686800" cy="15240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b="1" dirty="0" smtClean="0">
                <a:hlinkClick r:id="rId2"/>
              </a:rPr>
              <a:t>http://mhsolweus.weebly.com/plt-staff-discussions---west.html</a:t>
            </a:r>
            <a:endParaRPr lang="en-US" sz="3200" b="1" dirty="0" smtClean="0"/>
          </a:p>
          <a:p>
            <a:pPr marL="457200" lvl="1" indent="0">
              <a:buNone/>
            </a:pP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9279717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-p.com/sites/default/files/Manhattan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48490"/>
            <a:ext cx="9372600" cy="6906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21041">
            <a:off x="1066800" y="2057400"/>
            <a:ext cx="9196140" cy="1143000"/>
          </a:xfrm>
        </p:spPr>
        <p:txBody>
          <a:bodyPr>
            <a:normAutofit fontScale="90000"/>
          </a:bodyPr>
          <a:lstStyle/>
          <a:p>
            <a:r>
              <a:rPr lang="en-US" sz="3300" b="1" dirty="0">
                <a:latin typeface="Rockwell Extra Bold" panose="02060903040505020403" pitchFamily="18" charset="0"/>
              </a:rPr>
              <a:t>c</a:t>
            </a:r>
            <a:r>
              <a:rPr lang="en-US" sz="3800" b="1" dirty="0" smtClean="0">
                <a:latin typeface="Rockwell Extra Bold" panose="02060903040505020403" pitchFamily="18" charset="0"/>
              </a:rPr>
              <a:t>l</a:t>
            </a:r>
            <a:r>
              <a:rPr lang="en-US" sz="4000" b="1" dirty="0" smtClean="0">
                <a:latin typeface="Rockwell Extra Bold" panose="02060903040505020403" pitchFamily="18" charset="0"/>
              </a:rPr>
              <a:t>a</a:t>
            </a:r>
            <a:r>
              <a:rPr lang="en-US" b="1" dirty="0" smtClean="0">
                <a:latin typeface="Rockwell Extra Bold" panose="02060903040505020403" pitchFamily="18" charset="0"/>
              </a:rPr>
              <a:t>s</a:t>
            </a:r>
            <a:r>
              <a:rPr lang="en-US" sz="5300" b="1" dirty="0" smtClean="0">
                <a:latin typeface="Rockwell Extra Bold" panose="02060903040505020403" pitchFamily="18" charset="0"/>
              </a:rPr>
              <a:t>s</a:t>
            </a:r>
            <a:r>
              <a:rPr lang="en-US" b="1" dirty="0" smtClean="0">
                <a:latin typeface="Rockwell Extra Bold" panose="02060903040505020403" pitchFamily="18" charset="0"/>
              </a:rPr>
              <a:t> </a:t>
            </a:r>
            <a:r>
              <a:rPr lang="en-US" sz="6000" b="1" dirty="0" smtClean="0">
                <a:latin typeface="Rockwell Extra Bold" panose="02060903040505020403" pitchFamily="18" charset="0"/>
              </a:rPr>
              <a:t>m</a:t>
            </a:r>
            <a:r>
              <a:rPr lang="en-US" sz="6400" b="1" dirty="0" smtClean="0">
                <a:latin typeface="Rockwell Extra Bold" panose="02060903040505020403" pitchFamily="18" charset="0"/>
              </a:rPr>
              <a:t>e</a:t>
            </a:r>
            <a:r>
              <a:rPr lang="en-US" sz="7100" b="1" dirty="0" smtClean="0">
                <a:latin typeface="Rockwell Extra Bold" panose="02060903040505020403" pitchFamily="18" charset="0"/>
              </a:rPr>
              <a:t>e</a:t>
            </a:r>
            <a:r>
              <a:rPr lang="en-US" sz="6700" b="1" dirty="0" smtClean="0">
                <a:latin typeface="Rockwell Extra Bold" panose="02060903040505020403" pitchFamily="18" charset="0"/>
              </a:rPr>
              <a:t>t</a:t>
            </a:r>
            <a:r>
              <a:rPr lang="en-US" sz="8200" b="1" dirty="0" smtClean="0">
                <a:latin typeface="Rockwell Extra Bold" panose="02060903040505020403" pitchFamily="18" charset="0"/>
              </a:rPr>
              <a:t>i</a:t>
            </a:r>
            <a:r>
              <a:rPr lang="en-US" sz="9300" b="1" dirty="0" smtClean="0">
                <a:latin typeface="Rockwell Extra Bold" panose="02060903040505020403" pitchFamily="18" charset="0"/>
              </a:rPr>
              <a:t>n</a:t>
            </a:r>
            <a:r>
              <a:rPr lang="en-US" sz="10200" b="1" dirty="0" smtClean="0">
                <a:latin typeface="Rockwell Extra Bold" panose="02060903040505020403" pitchFamily="18" charset="0"/>
              </a:rPr>
              <a:t>g</a:t>
            </a:r>
            <a:r>
              <a:rPr lang="en-US" sz="13300" b="1" dirty="0" smtClean="0">
                <a:latin typeface="Rockwell Extra Bold" panose="02060903040505020403" pitchFamily="18" charset="0"/>
              </a:rPr>
              <a:t>s</a:t>
            </a:r>
            <a:endParaRPr lang="en-US" sz="13300" b="1" dirty="0">
              <a:latin typeface="Rockwell Extra Bold" panose="020609030405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1074702">
            <a:off x="445270" y="1601114"/>
            <a:ext cx="8229600" cy="98624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41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 Extra Bold" panose="02060903040505020403" pitchFamily="18" charset="0"/>
              </a:rPr>
              <a:t>WHEN?</a:t>
            </a:r>
            <a:endParaRPr lang="en-US" dirty="0">
              <a:latin typeface="Rockwell Extra Bold" panose="020609030405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sz="46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Meetings will begin in </a:t>
            </a:r>
            <a:r>
              <a:rPr lang="en-US" sz="4800" b="1" dirty="0" smtClean="0">
                <a:solidFill>
                  <a:srgbClr val="FFFF00"/>
                </a:solidFill>
                <a:latin typeface="Jokerman" panose="04090605060D06020702" pitchFamily="82" charset="0"/>
                <a:cs typeface="Times New Roman" panose="02020603050405020304" pitchFamily="18" charset="0"/>
              </a:rPr>
              <a:t>January</a:t>
            </a:r>
            <a:r>
              <a:rPr lang="en-US" sz="46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—</a:t>
            </a:r>
          </a:p>
          <a:p>
            <a:pPr marL="0" indent="0">
              <a:buNone/>
            </a:pPr>
            <a:r>
              <a:rPr lang="en-US" sz="46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		after the kick-off.</a:t>
            </a:r>
          </a:p>
          <a:p>
            <a:pPr marL="0" indent="0">
              <a:buNone/>
            </a:pPr>
            <a:endParaRPr lang="en-US" sz="46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en-US" sz="46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We’ll hold them regularly—</a:t>
            </a:r>
          </a:p>
          <a:p>
            <a:pPr marL="0" indent="0">
              <a:buNone/>
            </a:pPr>
            <a:r>
              <a:rPr lang="en-US" sz="46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		probably </a:t>
            </a:r>
            <a:r>
              <a:rPr lang="en-US" sz="4600" b="1" dirty="0" smtClean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twice </a:t>
            </a:r>
            <a:r>
              <a:rPr lang="en-US" sz="4600" b="1" smtClean="0">
                <a:solidFill>
                  <a:srgbClr val="FFFF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 month</a:t>
            </a:r>
            <a:r>
              <a:rPr lang="en-US" sz="4600" b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  <a:endParaRPr lang="en-US" sz="46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3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 Extra Bold" panose="02060903040505020403" pitchFamily="18" charset="0"/>
              </a:rPr>
              <a:t>WHO?</a:t>
            </a:r>
            <a:endParaRPr lang="en-US" dirty="0">
              <a:latin typeface="Rockwell Extra Bold" panose="020609030405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Teachers 	</a:t>
            </a:r>
            <a:r>
              <a:rPr lang="en-US" sz="54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	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facilitation</a:t>
            </a:r>
          </a:p>
          <a:p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Students	 </a:t>
            </a:r>
            <a:r>
              <a:rPr lang="en-US" sz="54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ownership</a:t>
            </a:r>
          </a:p>
          <a:p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Committee 	     	 support</a:t>
            </a:r>
          </a:p>
          <a:p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Administrators</a:t>
            </a:r>
            <a:r>
              <a:rPr lang="en-US" sz="54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direction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198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214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Olweus  Bullying-Prevention  Program (OBPP)</vt:lpstr>
      <vt:lpstr>PowerPoint Presentation</vt:lpstr>
      <vt:lpstr>Quick  Review</vt:lpstr>
      <vt:lpstr>Quick Review</vt:lpstr>
      <vt:lpstr> Preparation  </vt:lpstr>
      <vt:lpstr> MHS Olweus Website  </vt:lpstr>
      <vt:lpstr>class meetings</vt:lpstr>
      <vt:lpstr>WHEN?</vt:lpstr>
      <vt:lpstr>WHO?</vt:lpstr>
      <vt:lpstr>WHAT?</vt:lpstr>
      <vt:lpstr>WHY?</vt:lpstr>
      <vt:lpstr>HOW?</vt:lpstr>
      <vt:lpstr>Summary:  Class Meetings</vt:lpstr>
      <vt:lpstr>Feedback Form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49</cp:revision>
  <dcterms:created xsi:type="dcterms:W3CDTF">2013-10-23T22:39:01Z</dcterms:created>
  <dcterms:modified xsi:type="dcterms:W3CDTF">2013-10-24T19:41:19Z</dcterms:modified>
</cp:coreProperties>
</file>